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73" r:id="rId4"/>
    <p:sldId id="257" r:id="rId5"/>
    <p:sldId id="258" r:id="rId6"/>
    <p:sldId id="259" r:id="rId7"/>
    <p:sldId id="260" r:id="rId8"/>
    <p:sldId id="263" r:id="rId9"/>
    <p:sldId id="261" r:id="rId10"/>
    <p:sldId id="264" r:id="rId11"/>
    <p:sldId id="275" r:id="rId12"/>
    <p:sldId id="276" r:id="rId13"/>
    <p:sldId id="272"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77" d="100"/>
          <a:sy n="77" d="100"/>
        </p:scale>
        <p:origin x="91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666DE3D-0548-46AB-B236-219FBABFB51E}"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4235725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66DE3D-0548-46AB-B236-219FBABFB51E}"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4076907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66DE3D-0548-46AB-B236-219FBABFB51E}"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3003665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66DE3D-0548-46AB-B236-219FBABFB51E}"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1740495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66DE3D-0548-46AB-B236-219FBABFB51E}"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2016547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66DE3D-0548-46AB-B236-219FBABFB51E}"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1660357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66DE3D-0548-46AB-B236-219FBABFB51E}" type="datetimeFigureOut">
              <a:rPr lang="en-US" smtClean="0"/>
              <a:t>12/21/2024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186641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666DE3D-0548-46AB-B236-219FBABFB51E}" type="datetimeFigureOut">
              <a:rPr lang="en-US" smtClean="0"/>
              <a:t>12/21/2024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4024043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66DE3D-0548-46AB-B236-219FBABFB51E}" type="datetimeFigureOut">
              <a:rPr lang="en-US" smtClean="0"/>
              <a:t>12/21/2024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368120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66DE3D-0548-46AB-B236-219FBABFB51E}"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395104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66DE3D-0548-46AB-B236-219FBABFB51E}"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53EE7C-C361-450E-9935-4FB5A2B5CA15}" type="slidenum">
              <a:rPr lang="en-US" smtClean="0"/>
              <a:t>‹#›</a:t>
            </a:fld>
            <a:endParaRPr lang="en-US"/>
          </a:p>
        </p:txBody>
      </p:sp>
    </p:spTree>
    <p:extLst>
      <p:ext uri="{BB962C8B-B14F-4D97-AF65-F5344CB8AC3E}">
        <p14:creationId xmlns:p14="http://schemas.microsoft.com/office/powerpoint/2010/main" val="785937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66DE3D-0548-46AB-B236-219FBABFB51E}" type="datetimeFigureOut">
              <a:rPr lang="en-US" smtClean="0"/>
              <a:t>12/21/2024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53EE7C-C361-450E-9935-4FB5A2B5CA15}" type="slidenum">
              <a:rPr lang="en-US" smtClean="0"/>
              <a:t>‹#›</a:t>
            </a:fld>
            <a:endParaRPr lang="en-US"/>
          </a:p>
        </p:txBody>
      </p:sp>
    </p:spTree>
    <p:extLst>
      <p:ext uri="{BB962C8B-B14F-4D97-AF65-F5344CB8AC3E}">
        <p14:creationId xmlns:p14="http://schemas.microsoft.com/office/powerpoint/2010/main" val="3274941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VEHICLE DETECTION</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36958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74429"/>
            <a:ext cx="9526772" cy="733645"/>
          </a:xfrm>
        </p:spPr>
        <p:txBody>
          <a:bodyPr/>
          <a:lstStyle/>
          <a:p>
            <a:r>
              <a:rPr lang="en-US" dirty="0"/>
              <a:t>Classifier Algorithm for Car Detection:</a:t>
            </a:r>
          </a:p>
        </p:txBody>
      </p:sp>
      <p:sp>
        <p:nvSpPr>
          <p:cNvPr id="5" name="Content Placeholder 4"/>
          <p:cNvSpPr>
            <a:spLocks noGrp="1"/>
          </p:cNvSpPr>
          <p:nvPr>
            <p:ph sz="half" idx="1"/>
          </p:nvPr>
        </p:nvSpPr>
        <p:spPr>
          <a:xfrm>
            <a:off x="-37214" y="808074"/>
            <a:ext cx="6783572" cy="6108405"/>
          </a:xfrm>
        </p:spPr>
        <p:txBody>
          <a:bodyPr/>
          <a:lstStyle/>
          <a:p>
            <a:r>
              <a:rPr lang="en-US" dirty="0"/>
              <a:t>In above Figure(Car),the </a:t>
            </a:r>
            <a:r>
              <a:rPr lang="en-US" dirty="0" err="1"/>
              <a:t>colour</a:t>
            </a:r>
            <a:r>
              <a:rPr lang="en-US" dirty="0"/>
              <a:t> of Rear Window is black and the </a:t>
            </a:r>
            <a:r>
              <a:rPr lang="en-US" dirty="0" err="1"/>
              <a:t>colour</a:t>
            </a:r>
            <a:r>
              <a:rPr lang="en-US" dirty="0"/>
              <a:t> of the bumper body is brighter and dark and bright portions appear adjacent in car so the </a:t>
            </a:r>
            <a:r>
              <a:rPr lang="en-US" dirty="0" err="1"/>
              <a:t>Haar</a:t>
            </a:r>
            <a:r>
              <a:rPr lang="en-US" dirty="0"/>
              <a:t> features help to recognize whether the object is Car or not.</a:t>
            </a:r>
          </a:p>
          <a:p>
            <a:r>
              <a:rPr lang="en-US" dirty="0" err="1"/>
              <a:t>CascadeClassifier</a:t>
            </a:r>
            <a:r>
              <a:rPr lang="en-US" dirty="0"/>
              <a:t> method is used which  reads the algorithm which consists of all the </a:t>
            </a:r>
            <a:r>
              <a:rPr lang="en-US" dirty="0" err="1"/>
              <a:t>Haarfeatures</a:t>
            </a:r>
            <a:r>
              <a:rPr lang="en-US" dirty="0"/>
              <a:t> and detects all the Cars present in the image with the help of </a:t>
            </a:r>
            <a:r>
              <a:rPr lang="en-US" dirty="0" err="1"/>
              <a:t>Haarfeatures</a:t>
            </a:r>
            <a:r>
              <a:rPr lang="en-US" dirty="0"/>
              <a:t> and  gives the car layout accurately .</a:t>
            </a:r>
          </a:p>
          <a:p>
            <a:r>
              <a:rPr lang="en-US" dirty="0"/>
              <a:t>Finally Rectangle method is used for layout on the Car.  </a:t>
            </a:r>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810153" y="1502358"/>
            <a:ext cx="5181600" cy="3381721"/>
          </a:xfrm>
        </p:spPr>
      </p:pic>
    </p:spTree>
    <p:extLst>
      <p:ext uri="{BB962C8B-B14F-4D97-AF65-F5344CB8AC3E}">
        <p14:creationId xmlns:p14="http://schemas.microsoft.com/office/powerpoint/2010/main" val="344357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701EE-2B2C-446D-AC7D-A199176A5E80}"/>
              </a:ext>
            </a:extLst>
          </p:cNvPr>
          <p:cNvSpPr>
            <a:spLocks noGrp="1"/>
          </p:cNvSpPr>
          <p:nvPr>
            <p:ph type="title"/>
          </p:nvPr>
        </p:nvSpPr>
        <p:spPr/>
        <p:txBody>
          <a:bodyPr/>
          <a:lstStyle/>
          <a:p>
            <a:r>
              <a:rPr lang="en-US" dirty="0"/>
              <a:t>INPUT</a:t>
            </a:r>
          </a:p>
        </p:txBody>
      </p:sp>
      <p:pic>
        <p:nvPicPr>
          <p:cNvPr id="5" name="Content Placeholder 4">
            <a:extLst>
              <a:ext uri="{FF2B5EF4-FFF2-40B4-BE49-F238E27FC236}">
                <a16:creationId xmlns:a16="http://schemas.microsoft.com/office/drawing/2014/main" id="{C2878570-EF41-4DB2-8F64-BD5E3E246D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7025" y="1848644"/>
            <a:ext cx="6457950" cy="4305300"/>
          </a:xfrm>
        </p:spPr>
      </p:pic>
    </p:spTree>
    <p:extLst>
      <p:ext uri="{BB962C8B-B14F-4D97-AF65-F5344CB8AC3E}">
        <p14:creationId xmlns:p14="http://schemas.microsoft.com/office/powerpoint/2010/main" val="26114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ED6E0-927B-46D0-B4CE-01F97609E680}"/>
              </a:ext>
            </a:extLst>
          </p:cNvPr>
          <p:cNvSpPr>
            <a:spLocks noGrp="1"/>
          </p:cNvSpPr>
          <p:nvPr>
            <p:ph type="title"/>
          </p:nvPr>
        </p:nvSpPr>
        <p:spPr/>
        <p:txBody>
          <a:bodyPr/>
          <a:lstStyle/>
          <a:p>
            <a:r>
              <a:rPr lang="en-US" dirty="0"/>
              <a:t>OUTPUT</a:t>
            </a:r>
          </a:p>
        </p:txBody>
      </p:sp>
      <p:pic>
        <p:nvPicPr>
          <p:cNvPr id="5" name="Content Placeholder 4">
            <a:extLst>
              <a:ext uri="{FF2B5EF4-FFF2-40B4-BE49-F238E27FC236}">
                <a16:creationId xmlns:a16="http://schemas.microsoft.com/office/drawing/2014/main" id="{C67ADCBA-9E9B-4E1B-8C15-5C57C2A450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0354" y="1825625"/>
            <a:ext cx="6711292" cy="4351338"/>
          </a:xfrm>
        </p:spPr>
      </p:pic>
    </p:spTree>
    <p:extLst>
      <p:ext uri="{BB962C8B-B14F-4D97-AF65-F5344CB8AC3E}">
        <p14:creationId xmlns:p14="http://schemas.microsoft.com/office/powerpoint/2010/main" val="2154546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3446D-22EA-4675-9C31-5D261356CAF1}"/>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C92A16EA-38E8-4A44-B107-848EEFCF430A}"/>
              </a:ext>
            </a:extLst>
          </p:cNvPr>
          <p:cNvSpPr>
            <a:spLocks noGrp="1"/>
          </p:cNvSpPr>
          <p:nvPr>
            <p:ph idx="1"/>
          </p:nvPr>
        </p:nvSpPr>
        <p:spPr/>
        <p:txBody>
          <a:bodyPr>
            <a:normAutofit fontScale="92500" lnSpcReduction="10000"/>
          </a:bodyPr>
          <a:lstStyle/>
          <a:p>
            <a:r>
              <a:rPr lang="en-US" dirty="0"/>
              <a:t>This project proposed a method where Vehicle Detection is done by </a:t>
            </a:r>
            <a:r>
              <a:rPr lang="en-US" dirty="0" err="1"/>
              <a:t>Haar</a:t>
            </a:r>
            <a:r>
              <a:rPr lang="en-US" dirty="0"/>
              <a:t>-like Feature and the Symmetric Feature. </a:t>
            </a:r>
            <a:r>
              <a:rPr lang="en-US" dirty="0" err="1"/>
              <a:t>Haar</a:t>
            </a:r>
            <a:r>
              <a:rPr lang="en-US" dirty="0"/>
              <a:t> Feature have a Stronger and Clearer Edge and is an Important feature for Vehicle Detection. Symmetric Feature is an Important Feature which helps to detect the Vehicle based on its Symmetric nature. And Symmetric nature of the vehicle can be observed when the car is nearer to the Camera. The proposed Algorithm is fast when compared to the other algorithms as we can see the speed of the execution for vehicle Detection. The Algorithm was Proposed to detect vehicle on Real life system. But it has limit of detecting the Vehicles on a Single Camera. </a:t>
            </a:r>
          </a:p>
          <a:p>
            <a:r>
              <a:rPr lang="en-US" dirty="0"/>
              <a:t>Sometimes error may be generated as we know that traffic on the roads change over time. so the Algorithm must be trained in order to become more robust.</a:t>
            </a:r>
          </a:p>
        </p:txBody>
      </p:sp>
    </p:spTree>
    <p:extLst>
      <p:ext uri="{BB962C8B-B14F-4D97-AF65-F5344CB8AC3E}">
        <p14:creationId xmlns:p14="http://schemas.microsoft.com/office/powerpoint/2010/main" val="2632255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DE8BB-745B-44E9-AE48-1D1DEDDC4348}"/>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93AF6A7F-CE37-4A73-8CF8-57721687400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20295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D2703-E0E4-41A3-888E-A4AA8856FBE1}"/>
              </a:ext>
            </a:extLst>
          </p:cNvPr>
          <p:cNvSpPr>
            <a:spLocks noGrp="1"/>
          </p:cNvSpPr>
          <p:nvPr>
            <p:ph type="title"/>
          </p:nvPr>
        </p:nvSpPr>
        <p:spPr/>
        <p:txBody>
          <a:bodyPr/>
          <a:lstStyle/>
          <a:p>
            <a:r>
              <a:rPr lang="en-US" b="1" dirty="0"/>
              <a:t>CONTEXT</a:t>
            </a:r>
          </a:p>
        </p:txBody>
      </p:sp>
      <p:sp>
        <p:nvSpPr>
          <p:cNvPr id="3" name="Content Placeholder 2">
            <a:extLst>
              <a:ext uri="{FF2B5EF4-FFF2-40B4-BE49-F238E27FC236}">
                <a16:creationId xmlns:a16="http://schemas.microsoft.com/office/drawing/2014/main" id="{EEB95BE5-9F7E-40CB-9672-3D91F4F2EE26}"/>
              </a:ext>
            </a:extLst>
          </p:cNvPr>
          <p:cNvSpPr>
            <a:spLocks noGrp="1"/>
          </p:cNvSpPr>
          <p:nvPr>
            <p:ph idx="1"/>
          </p:nvPr>
        </p:nvSpPr>
        <p:spPr/>
        <p:txBody>
          <a:bodyPr/>
          <a:lstStyle/>
          <a:p>
            <a:r>
              <a:rPr lang="en-US" dirty="0"/>
              <a:t>Abstract</a:t>
            </a:r>
          </a:p>
          <a:p>
            <a:r>
              <a:rPr lang="en-US" dirty="0"/>
              <a:t>Introduction</a:t>
            </a:r>
          </a:p>
          <a:p>
            <a:r>
              <a:rPr lang="en-US" dirty="0"/>
              <a:t>Process</a:t>
            </a:r>
          </a:p>
          <a:p>
            <a:r>
              <a:rPr lang="en-US" dirty="0" err="1"/>
              <a:t>Haar</a:t>
            </a:r>
            <a:r>
              <a:rPr lang="en-US" dirty="0"/>
              <a:t> Features</a:t>
            </a:r>
          </a:p>
          <a:p>
            <a:r>
              <a:rPr lang="en-US" dirty="0"/>
              <a:t>Classifier Algorithm for Car Detection</a:t>
            </a:r>
          </a:p>
          <a:p>
            <a:r>
              <a:rPr lang="en-US" dirty="0"/>
              <a:t>Conclusion</a:t>
            </a:r>
          </a:p>
          <a:p>
            <a:endParaRPr lang="en-US" dirty="0"/>
          </a:p>
        </p:txBody>
      </p:sp>
    </p:spTree>
    <p:extLst>
      <p:ext uri="{BB962C8B-B14F-4D97-AF65-F5344CB8AC3E}">
        <p14:creationId xmlns:p14="http://schemas.microsoft.com/office/powerpoint/2010/main" val="2494288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FC3F2-1B54-428E-913A-1E8A22DF60CF}"/>
              </a:ext>
            </a:extLst>
          </p:cNvPr>
          <p:cNvSpPr>
            <a:spLocks noGrp="1"/>
          </p:cNvSpPr>
          <p:nvPr>
            <p:ph type="title"/>
          </p:nvPr>
        </p:nvSpPr>
        <p:spPr/>
        <p:txBody>
          <a:bodyPr/>
          <a:lstStyle/>
          <a:p>
            <a:r>
              <a:rPr lang="en-US" b="1" dirty="0"/>
              <a:t>ABSTARCT</a:t>
            </a:r>
          </a:p>
        </p:txBody>
      </p:sp>
      <p:sp>
        <p:nvSpPr>
          <p:cNvPr id="3" name="Content Placeholder 2">
            <a:extLst>
              <a:ext uri="{FF2B5EF4-FFF2-40B4-BE49-F238E27FC236}">
                <a16:creationId xmlns:a16="http://schemas.microsoft.com/office/drawing/2014/main" id="{9B097EDF-5E9E-4852-A2BA-0D82D8E63F11}"/>
              </a:ext>
            </a:extLst>
          </p:cNvPr>
          <p:cNvSpPr>
            <a:spLocks noGrp="1"/>
          </p:cNvSpPr>
          <p:nvPr>
            <p:ph idx="1"/>
          </p:nvPr>
        </p:nvSpPr>
        <p:spPr/>
        <p:txBody>
          <a:bodyPr>
            <a:normAutofit fontScale="85000" lnSpcReduction="10000"/>
          </a:bodyPr>
          <a:lstStyle/>
          <a:p>
            <a:r>
              <a:rPr lang="en-US" dirty="0"/>
              <a:t>This project deals with Vehicle detection using OPENCV with the help of </a:t>
            </a:r>
            <a:r>
              <a:rPr lang="en-US" dirty="0" err="1"/>
              <a:t>Haar</a:t>
            </a:r>
            <a:r>
              <a:rPr lang="en-US" dirty="0"/>
              <a:t>-Like feature. </a:t>
            </a:r>
            <a:r>
              <a:rPr lang="en-US" dirty="0" err="1"/>
              <a:t>Haar</a:t>
            </a:r>
            <a:r>
              <a:rPr lang="en-US" dirty="0"/>
              <a:t>-Like features contains Line and Edge Features which help in Vehicle recognition Accurately by pattern making. The Algorithm for Vehicle Detection can be divided into two phases: one is Procedure Generation and second is Procedure Verification. In the first phase, Algorithm checks the given object by observing the edge features and line features present in object or </a:t>
            </a:r>
            <a:r>
              <a:rPr lang="en-US" dirty="0" err="1"/>
              <a:t>not.or</a:t>
            </a:r>
            <a:r>
              <a:rPr lang="en-US" dirty="0"/>
              <a:t> simply the patterns which help in detecting a car are checked.in the second step if the pattern is found then the object is recognized as vehicle otherwise the detection of the vehicle is not done.</a:t>
            </a:r>
          </a:p>
          <a:p>
            <a:r>
              <a:rPr lang="en-US" dirty="0"/>
              <a:t>OPENCV is used as it is Computer Vision Library which is used to recognize an image OPENCV helps in image processing with the help of different methods like </a:t>
            </a:r>
            <a:r>
              <a:rPr lang="en-US" dirty="0" err="1"/>
              <a:t>cvtColor</a:t>
            </a:r>
            <a:r>
              <a:rPr lang="en-US" dirty="0"/>
              <a:t> which helps to convert pixels color of an image to required color format. OPENCV helps the Vehicle detection algorithm by avoiding the data which is not required in image processing.</a:t>
            </a:r>
          </a:p>
        </p:txBody>
      </p:sp>
    </p:spTree>
    <p:extLst>
      <p:ext uri="{BB962C8B-B14F-4D97-AF65-F5344CB8AC3E}">
        <p14:creationId xmlns:p14="http://schemas.microsoft.com/office/powerpoint/2010/main" val="1636903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010" y="85061"/>
            <a:ext cx="10053084" cy="685799"/>
          </a:xfrm>
        </p:spPr>
        <p:txBody>
          <a:bodyPr>
            <a:normAutofit fontScale="90000"/>
          </a:bodyPr>
          <a:lstStyle/>
          <a:p>
            <a:r>
              <a:rPr lang="en-US" u="sng" dirty="0"/>
              <a:t>Introduction:</a:t>
            </a:r>
          </a:p>
        </p:txBody>
      </p:sp>
      <p:sp>
        <p:nvSpPr>
          <p:cNvPr id="3" name="Content Placeholder 2"/>
          <p:cNvSpPr>
            <a:spLocks noGrp="1"/>
          </p:cNvSpPr>
          <p:nvPr>
            <p:ph idx="1"/>
          </p:nvPr>
        </p:nvSpPr>
        <p:spPr>
          <a:xfrm>
            <a:off x="0" y="1201479"/>
            <a:ext cx="11353800" cy="5613990"/>
          </a:xfrm>
        </p:spPr>
        <p:txBody>
          <a:bodyPr/>
          <a:lstStyle/>
          <a:p>
            <a:pPr marL="0" indent="0">
              <a:buNone/>
            </a:pPr>
            <a:r>
              <a:rPr lang="en-US" u="sng" dirty="0" err="1"/>
              <a:t>OpenCV</a:t>
            </a:r>
            <a:r>
              <a:rPr lang="en-US" u="sng" dirty="0"/>
              <a:t>:</a:t>
            </a:r>
          </a:p>
          <a:p>
            <a:pPr marL="0" indent="0">
              <a:buNone/>
            </a:pPr>
            <a:endParaRPr lang="en-US" u="sng" dirty="0"/>
          </a:p>
          <a:p>
            <a:r>
              <a:rPr lang="en-US" dirty="0"/>
              <a:t>Open cv is an important Computer Vision Library used to read (or) recognize an image.</a:t>
            </a:r>
          </a:p>
          <a:p>
            <a:r>
              <a:rPr lang="en-US" dirty="0" err="1"/>
              <a:t>Opencv</a:t>
            </a:r>
            <a:r>
              <a:rPr lang="en-US" dirty="0"/>
              <a:t> is used to read different levels of </a:t>
            </a:r>
            <a:r>
              <a:rPr lang="en-US" dirty="0" err="1"/>
              <a:t>colours</a:t>
            </a:r>
            <a:r>
              <a:rPr lang="en-US" dirty="0"/>
              <a:t> in a pixel and helps in distinguishing  one </a:t>
            </a:r>
            <a:r>
              <a:rPr lang="en-US" dirty="0" err="1"/>
              <a:t>colour</a:t>
            </a:r>
            <a:r>
              <a:rPr lang="en-US" dirty="0"/>
              <a:t> in a pixel to another.</a:t>
            </a:r>
          </a:p>
          <a:p>
            <a:r>
              <a:rPr lang="en-US" dirty="0" err="1"/>
              <a:t>Opencv</a:t>
            </a:r>
            <a:r>
              <a:rPr lang="en-US" dirty="0"/>
              <a:t> helps in image processing with the help of different</a:t>
            </a:r>
          </a:p>
          <a:p>
            <a:pPr marL="146050" indent="0">
              <a:buNone/>
            </a:pPr>
            <a:r>
              <a:rPr lang="en-US" dirty="0"/>
              <a:t>       methods like </a:t>
            </a:r>
            <a:r>
              <a:rPr lang="en-US" dirty="0" err="1"/>
              <a:t>cvtColor</a:t>
            </a:r>
            <a:r>
              <a:rPr lang="en-US" dirty="0"/>
              <a:t> which helps to convert pixels </a:t>
            </a:r>
            <a:r>
              <a:rPr lang="en-US" dirty="0" err="1"/>
              <a:t>colour</a:t>
            </a:r>
            <a:r>
              <a:rPr lang="en-US" dirty="0"/>
              <a:t> of</a:t>
            </a:r>
          </a:p>
          <a:p>
            <a:pPr marL="146050" indent="0">
              <a:buNone/>
            </a:pPr>
            <a:r>
              <a:rPr lang="en-US" dirty="0"/>
              <a:t>       an image to required format </a:t>
            </a:r>
            <a:r>
              <a:rPr lang="en-US" dirty="0" err="1"/>
              <a:t>colour</a:t>
            </a:r>
            <a:r>
              <a:rPr lang="en-US" dirty="0"/>
              <a:t>.</a:t>
            </a:r>
          </a:p>
          <a:p>
            <a:r>
              <a:rPr lang="en-US" dirty="0"/>
              <a:t>The main purpose of </a:t>
            </a:r>
            <a:r>
              <a:rPr lang="en-US" dirty="0" err="1"/>
              <a:t>opencv</a:t>
            </a:r>
            <a:r>
              <a:rPr lang="en-US" dirty="0"/>
              <a:t> is to aid the algorithm in object detection by avoiding the data which is not required to process.</a:t>
            </a:r>
          </a:p>
          <a:p>
            <a:endParaRPr lang="en-US" dirty="0"/>
          </a:p>
        </p:txBody>
      </p:sp>
    </p:spTree>
    <p:extLst>
      <p:ext uri="{BB962C8B-B14F-4D97-AF65-F5344CB8AC3E}">
        <p14:creationId xmlns:p14="http://schemas.microsoft.com/office/powerpoint/2010/main" val="751702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OpenCV</a:t>
            </a:r>
            <a:endParaRPr lang="en-US" dirty="0"/>
          </a:p>
        </p:txBody>
      </p:sp>
      <p:sp>
        <p:nvSpPr>
          <p:cNvPr id="5" name="Content Placeholder 4"/>
          <p:cNvSpPr>
            <a:spLocks noGrp="1"/>
          </p:cNvSpPr>
          <p:nvPr>
            <p:ph sz="half" idx="1"/>
          </p:nvPr>
        </p:nvSpPr>
        <p:spPr/>
        <p:txBody>
          <a:bodyPr/>
          <a:lstStyle/>
          <a:p>
            <a:endParaRPr lang="en-US" dirty="0"/>
          </a:p>
          <a:p>
            <a:r>
              <a:rPr lang="en-US" dirty="0" err="1"/>
              <a:t>Opencv</a:t>
            </a:r>
            <a:r>
              <a:rPr lang="en-US" dirty="0"/>
              <a:t> is similar to eyeballs for humans which helps to sense the objects around us and to helps in recognizing the obstacle and perform action accordingly.</a:t>
            </a:r>
          </a:p>
          <a:p>
            <a:r>
              <a:rPr lang="en-US" dirty="0" err="1"/>
              <a:t>Opencv</a:t>
            </a:r>
            <a:r>
              <a:rPr lang="en-US" dirty="0"/>
              <a:t> helps the Automatic cars </a:t>
            </a:r>
          </a:p>
          <a:p>
            <a:pPr marL="0" indent="0">
              <a:buNone/>
            </a:pPr>
            <a:r>
              <a:rPr lang="en-US" dirty="0"/>
              <a:t> to detect the objects.</a:t>
            </a:r>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2681681"/>
            <a:ext cx="5181600" cy="2639226"/>
          </a:xfrm>
        </p:spPr>
      </p:pic>
    </p:spTree>
    <p:extLst>
      <p:ext uri="{BB962C8B-B14F-4D97-AF65-F5344CB8AC3E}">
        <p14:creationId xmlns:p14="http://schemas.microsoft.com/office/powerpoint/2010/main" val="3987369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47" y="1"/>
            <a:ext cx="11401647" cy="802757"/>
          </a:xfrm>
        </p:spPr>
        <p:txBody>
          <a:bodyPr>
            <a:normAutofit/>
          </a:bodyPr>
          <a:lstStyle/>
          <a:p>
            <a:r>
              <a:rPr lang="en-US" u="sng" dirty="0"/>
              <a:t>Process</a:t>
            </a:r>
          </a:p>
        </p:txBody>
      </p:sp>
      <p:sp>
        <p:nvSpPr>
          <p:cNvPr id="3" name="Content Placeholder 2"/>
          <p:cNvSpPr>
            <a:spLocks noGrp="1"/>
          </p:cNvSpPr>
          <p:nvPr>
            <p:ph sz="half" idx="1"/>
          </p:nvPr>
        </p:nvSpPr>
        <p:spPr>
          <a:xfrm>
            <a:off x="101009" y="1435394"/>
            <a:ext cx="6698511" cy="5273749"/>
          </a:xfrm>
        </p:spPr>
        <p:txBody>
          <a:bodyPr/>
          <a:lstStyle/>
          <a:p>
            <a:r>
              <a:rPr lang="en-US" u="sng" dirty="0"/>
              <a:t>Step1: </a:t>
            </a:r>
            <a:r>
              <a:rPr lang="en-US" dirty="0"/>
              <a:t> Collect lot of car images</a:t>
            </a:r>
          </a:p>
          <a:p>
            <a:r>
              <a:rPr lang="en-US" dirty="0"/>
              <a:t>Dataset is large collection of raw data or it can be simply considered as reference for detecting Objects accurately without any error.</a:t>
            </a:r>
          </a:p>
          <a:p>
            <a:r>
              <a:rPr lang="en-US" dirty="0"/>
              <a:t>Larger the Dataset larger the experience it is similar to solving different problems of same concept. which helps machine to recognize the objects by considering all the factors or features to judge an object.</a:t>
            </a:r>
          </a:p>
          <a:p>
            <a:r>
              <a:rPr lang="en-US" dirty="0"/>
              <a:t>In </a:t>
            </a:r>
            <a:r>
              <a:rPr lang="en-US" dirty="0" err="1"/>
              <a:t>opencv</a:t>
            </a:r>
            <a:r>
              <a:rPr lang="en-US" dirty="0"/>
              <a:t> we use a method called </a:t>
            </a:r>
            <a:r>
              <a:rPr lang="en-US" dirty="0" err="1"/>
              <a:t>imread</a:t>
            </a:r>
            <a:r>
              <a:rPr lang="en-US" dirty="0"/>
              <a:t>(</a:t>
            </a:r>
            <a:r>
              <a:rPr lang="en-US" dirty="0" err="1"/>
              <a:t>img_file</a:t>
            </a:r>
            <a:r>
              <a:rPr lang="en-US" dirty="0"/>
              <a:t>) to read an image.</a:t>
            </a:r>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442790" y="2126512"/>
            <a:ext cx="3911009" cy="3848985"/>
          </a:xfrm>
        </p:spPr>
      </p:pic>
    </p:spTree>
    <p:extLst>
      <p:ext uri="{BB962C8B-B14F-4D97-AF65-F5344CB8AC3E}">
        <p14:creationId xmlns:p14="http://schemas.microsoft.com/office/powerpoint/2010/main" val="3930702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009" y="0"/>
            <a:ext cx="11173047" cy="824023"/>
          </a:xfrm>
        </p:spPr>
        <p:txBody>
          <a:bodyPr/>
          <a:lstStyle/>
          <a:p>
            <a:r>
              <a:rPr lang="en-US" u="sng" dirty="0"/>
              <a:t>Process:</a:t>
            </a:r>
          </a:p>
        </p:txBody>
      </p:sp>
      <p:sp>
        <p:nvSpPr>
          <p:cNvPr id="3" name="Content Placeholder 2"/>
          <p:cNvSpPr>
            <a:spLocks noGrp="1"/>
          </p:cNvSpPr>
          <p:nvPr>
            <p:ph sz="half" idx="1"/>
          </p:nvPr>
        </p:nvSpPr>
        <p:spPr>
          <a:xfrm>
            <a:off x="101009" y="909084"/>
            <a:ext cx="5918791" cy="5709683"/>
          </a:xfrm>
        </p:spPr>
        <p:txBody>
          <a:bodyPr/>
          <a:lstStyle/>
          <a:p>
            <a:pPr marL="0" indent="0">
              <a:buNone/>
            </a:pPr>
            <a:r>
              <a:rPr lang="en-US" u="sng" dirty="0"/>
              <a:t>Step2:</a:t>
            </a:r>
            <a:r>
              <a:rPr lang="en-US" dirty="0"/>
              <a:t> Convert all </a:t>
            </a:r>
            <a:r>
              <a:rPr lang="en-US" dirty="0" err="1"/>
              <a:t>colours</a:t>
            </a:r>
            <a:r>
              <a:rPr lang="en-US" dirty="0"/>
              <a:t> in pixel to Black and White</a:t>
            </a:r>
          </a:p>
          <a:p>
            <a:r>
              <a:rPr lang="en-US" dirty="0"/>
              <a:t>We should convert all the </a:t>
            </a:r>
            <a:r>
              <a:rPr lang="en-US" dirty="0" err="1"/>
              <a:t>colours</a:t>
            </a:r>
            <a:r>
              <a:rPr lang="en-US" dirty="0"/>
              <a:t> of pixels into white and Black as it makes some portion of object lighter and other portions look fader which helps the algorithm to recognize the objects faster by ignoring the </a:t>
            </a:r>
            <a:r>
              <a:rPr lang="en-US" dirty="0" err="1"/>
              <a:t>colour</a:t>
            </a:r>
            <a:r>
              <a:rPr lang="en-US" dirty="0"/>
              <a:t> data of the pixels as our main concern is on recognizing the Object.</a:t>
            </a:r>
          </a:p>
          <a:p>
            <a:r>
              <a:rPr lang="en-US" dirty="0"/>
              <a:t>This helps the algorithm to </a:t>
            </a:r>
            <a:r>
              <a:rPr lang="en-US" dirty="0" err="1"/>
              <a:t>realise</a:t>
            </a:r>
            <a:r>
              <a:rPr lang="en-US" dirty="0"/>
              <a:t> the object </a:t>
            </a:r>
            <a:r>
              <a:rPr lang="en-US" dirty="0" err="1"/>
              <a:t>fastly</a:t>
            </a:r>
            <a:r>
              <a:rPr lang="en-US" dirty="0"/>
              <a:t> and </a:t>
            </a:r>
            <a:r>
              <a:rPr lang="en-US" dirty="0" err="1"/>
              <a:t>Opencv</a:t>
            </a:r>
            <a:r>
              <a:rPr lang="en-US" dirty="0"/>
              <a:t> contains </a:t>
            </a:r>
            <a:r>
              <a:rPr lang="en-US" dirty="0" err="1"/>
              <a:t>cvtcolor</a:t>
            </a:r>
            <a:r>
              <a:rPr lang="en-US" dirty="0"/>
              <a:t>()  to desired format.</a:t>
            </a:r>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172200" y="1265274"/>
            <a:ext cx="5672470" cy="5013252"/>
          </a:xfrm>
        </p:spPr>
      </p:pic>
    </p:spTree>
    <p:extLst>
      <p:ext uri="{BB962C8B-B14F-4D97-AF65-F5344CB8AC3E}">
        <p14:creationId xmlns:p14="http://schemas.microsoft.com/office/powerpoint/2010/main" val="3007817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u="sng" dirty="0" err="1"/>
              <a:t>Haar</a:t>
            </a:r>
            <a:r>
              <a:rPr lang="en-US" u="sng" dirty="0"/>
              <a:t> Features:</a:t>
            </a:r>
          </a:p>
        </p:txBody>
      </p:sp>
      <p:sp>
        <p:nvSpPr>
          <p:cNvPr id="3" name="Content Placeholder 2"/>
          <p:cNvSpPr>
            <a:spLocks noGrp="1"/>
          </p:cNvSpPr>
          <p:nvPr>
            <p:ph sz="half" idx="1"/>
          </p:nvPr>
        </p:nvSpPr>
        <p:spPr/>
        <p:txBody>
          <a:bodyPr>
            <a:normAutofit fontScale="92500" lnSpcReduction="20000"/>
          </a:bodyPr>
          <a:lstStyle/>
          <a:p>
            <a:r>
              <a:rPr lang="en-US" dirty="0" err="1"/>
              <a:t>Haar</a:t>
            </a:r>
            <a:r>
              <a:rPr lang="en-US" dirty="0"/>
              <a:t> features consists of edge </a:t>
            </a:r>
            <a:r>
              <a:rPr lang="en-US" dirty="0" err="1"/>
              <a:t>features,line</a:t>
            </a:r>
            <a:r>
              <a:rPr lang="en-US" dirty="0"/>
              <a:t> features.</a:t>
            </a:r>
          </a:p>
          <a:p>
            <a:r>
              <a:rPr lang="en-US" dirty="0"/>
              <a:t>A </a:t>
            </a:r>
            <a:r>
              <a:rPr lang="en-US" dirty="0" err="1"/>
              <a:t>Haar</a:t>
            </a:r>
            <a:r>
              <a:rPr lang="en-US" dirty="0"/>
              <a:t>-like feature is represented by taking a rectangular part of an image and dividing that rectangle into multiple parts. They are often  called as black and white adjacent rectangles. </a:t>
            </a:r>
          </a:p>
          <a:p>
            <a:r>
              <a:rPr lang="en-US" dirty="0"/>
              <a:t>When an image is converted to Black and White then some portion of the image is darker than others dark and bright portions appear adjacently.</a:t>
            </a:r>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629335" y="2191359"/>
            <a:ext cx="2724530" cy="1057423"/>
          </a:xfr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0559" y="3772194"/>
            <a:ext cx="3153215" cy="1105054"/>
          </a:xfrm>
          <a:prstGeom prst="rect">
            <a:avLst/>
          </a:prstGeom>
        </p:spPr>
      </p:pic>
    </p:spTree>
    <p:extLst>
      <p:ext uri="{BB962C8B-B14F-4D97-AF65-F5344CB8AC3E}">
        <p14:creationId xmlns:p14="http://schemas.microsoft.com/office/powerpoint/2010/main" val="3149078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5186" y="99312"/>
            <a:ext cx="10515600" cy="761926"/>
          </a:xfrm>
        </p:spPr>
        <p:txBody>
          <a:bodyPr/>
          <a:lstStyle/>
          <a:p>
            <a:r>
              <a:rPr lang="en-US" dirty="0" err="1"/>
              <a:t>Haar</a:t>
            </a:r>
            <a:r>
              <a:rPr lang="en-US" dirty="0"/>
              <a:t> Features:</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186" y="861238"/>
            <a:ext cx="5363323" cy="4917558"/>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0370" y="1190847"/>
            <a:ext cx="2724530" cy="1834115"/>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0370" y="3721762"/>
            <a:ext cx="3153215" cy="1105054"/>
          </a:xfrm>
          <a:prstGeom prst="rect">
            <a:avLst/>
          </a:prstGeom>
        </p:spPr>
      </p:pic>
    </p:spTree>
    <p:extLst>
      <p:ext uri="{BB962C8B-B14F-4D97-AF65-F5344CB8AC3E}">
        <p14:creationId xmlns:p14="http://schemas.microsoft.com/office/powerpoint/2010/main" val="1519002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1161</TotalTime>
  <Words>826</Words>
  <Application>Microsoft Office PowerPoint</Application>
  <PresentationFormat>Widescreen</PresentationFormat>
  <Paragraphs>49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VEHICLE DETECTION</vt:lpstr>
      <vt:lpstr>CONTEXT</vt:lpstr>
      <vt:lpstr>ABSTARCT</vt:lpstr>
      <vt:lpstr>Introduction:</vt:lpstr>
      <vt:lpstr>OpenCV</vt:lpstr>
      <vt:lpstr>Process</vt:lpstr>
      <vt:lpstr>Process:</vt:lpstr>
      <vt:lpstr>Haar Features:</vt:lpstr>
      <vt:lpstr>Haar Features:</vt:lpstr>
      <vt:lpstr>Classifier Algorithm for Car Detection:</vt:lpstr>
      <vt:lpstr>INPUT</vt:lpstr>
      <vt:lpstr>OUTPUT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Win10Pro</dc:creator>
  <cp:lastModifiedBy>Sri Ram Rao Sagi</cp:lastModifiedBy>
  <cp:revision>25</cp:revision>
  <dcterms:created xsi:type="dcterms:W3CDTF">2021-03-25T11:48:01Z</dcterms:created>
  <dcterms:modified xsi:type="dcterms:W3CDTF">2024-12-21T17:21:29Z</dcterms:modified>
</cp:coreProperties>
</file>

<file path=docProps/thumbnail.jpeg>
</file>